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3" r:id="rId4"/>
    <p:sldId id="264" r:id="rId5"/>
    <p:sldId id="265" r:id="rId6"/>
    <p:sldId id="266" r:id="rId7"/>
    <p:sldId id="270" r:id="rId8"/>
    <p:sldId id="267" r:id="rId9"/>
    <p:sldId id="268" r:id="rId10"/>
    <p:sldId id="269" r:id="rId11"/>
    <p:sldId id="260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A55-6D82-4BC0-83F7-BD47FC60637B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798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A55-6D82-4BC0-83F7-BD47FC60637B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9910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A55-6D82-4BC0-83F7-BD47FC60637B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461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6918-D3FA-42DB-8DE7-51808DD88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B66894-A38A-4280-80B1-3D193B369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D2350-E718-4DE1-A6A8-56E1D62C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EA3-E8F5-476F-915C-EF0AD113183D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01440-52E9-413A-BE45-44B625FB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96C6B-EC07-4D84-8876-1FECE3C9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04574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9E4C6-2D5A-493F-A118-BDAEEB09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D4C77-5D5B-48D1-AD06-CDE5391B2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9FD11-9B42-4884-8FF4-B1E0F0888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EA3-E8F5-476F-915C-EF0AD113183D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FD7F8-A59C-44CC-B0B2-4654A2AC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F6E81-8E05-45A1-B7B1-2D98BE4C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36692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2C877-B3C0-4CF7-B10A-E196DA60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A20E4-CA1C-445C-B052-580D3D9BA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EB5ED-2C6C-4580-BA8E-2F3B92D0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EA3-E8F5-476F-915C-EF0AD113183D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E5D73-3D02-4B06-B7FA-2CEE1AF0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6E3F3-5AA3-49D0-A081-CDFF1C8B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4208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910C-21B3-4520-8AE5-41EB29F5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DB2AC-9B29-4989-9533-3C5843286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4401F-1212-4E95-B1AF-86E11F0FD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2B34D-EBAE-48E8-88E6-81CE4EE1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EA3-E8F5-476F-915C-EF0AD113183D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43438-B6DB-44C3-AF78-D601D2080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8DD3A-2D02-49BC-9766-D8D53B8F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77460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B50BB-C11A-4344-B81C-B74A1A30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07764-2B83-4274-B1AC-05B1C160F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247BF-6A7E-4454-B546-03122698E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44DF2-244B-40B4-AB55-DDFD145CA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9E472-E5BD-44E6-8D6F-FD425955B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61FC1-386B-4769-9A01-8A4D094C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EA3-E8F5-476F-915C-EF0AD113183D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FF12CA-F2D4-4B94-BBEC-F3FF8153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0FF39F-9034-406D-838B-E0D74195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85704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8B434-6019-4769-838E-DC9B598BB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9581DE-1B75-468F-B4BF-C0E6A378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EA3-E8F5-476F-915C-EF0AD113183D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869FB-C751-4E7B-B3BC-3C260E985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3739F-380B-442F-9102-F96B4661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74952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29DBDE-B269-464E-B6C1-9057977F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EA3-E8F5-476F-915C-EF0AD113183D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A4D22-FF95-46B4-BE5A-313063D1B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6BD2E-9D44-442C-964D-EAA3D38C3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2432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C6EF-C9F8-4BD4-AD0B-B4B2E4E4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3D3C3-E799-4A5E-9E75-28D352976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1C0F1-14B1-402E-B146-9D155EECD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A4A8B6-3BF9-4D03-9101-33F49976D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EA3-E8F5-476F-915C-EF0AD113183D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658D5-23F9-48BF-A132-E8AC0DA0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D6ABE-866B-4B89-BD36-2B1BB462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6385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A55-6D82-4BC0-83F7-BD47FC60637B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4733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4F54-9C32-4215-B43D-485DF8A4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D4681-094E-4820-8DAA-BFEEC0591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3BE7D-040B-40E7-96AA-AC7719DE9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E0B5A-FF39-4F2E-92E4-32C77E24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EA3-E8F5-476F-915C-EF0AD113183D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AB111-AF8C-42F4-AC23-14B2C547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7E52D-6ED4-483B-80F6-77911ED4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74296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2144B-98A5-4F01-815F-DE4065650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78C1E1-FC6C-4D06-9122-19FB5F842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149CC-86B8-46BE-A95E-70D5EB2D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EA3-E8F5-476F-915C-EF0AD113183D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5C090-88B6-4B41-B24C-9C8D989D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C03E-0841-420C-A63C-FA5F69F7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76126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9549ED-C014-4A00-8D42-9C978F935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E9B51-A263-4884-88F5-38CEF0837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D9D57-DB73-4E2D-854A-D150916C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FEA3-E8F5-476F-915C-EF0AD113183D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02FE8-B11E-4D9E-9A6B-90472B1D7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CED4A-BF7F-44E8-9811-4BA43B6C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64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A55-6D82-4BC0-83F7-BD47FC60637B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6068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A55-6D82-4BC0-83F7-BD47FC60637B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768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A55-6D82-4BC0-83F7-BD47FC60637B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167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A55-6D82-4BC0-83F7-BD47FC60637B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4537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A55-6D82-4BC0-83F7-BD47FC60637B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1301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A55-6D82-4BC0-83F7-BD47FC60637B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153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FA55-6D82-4BC0-83F7-BD47FC60637B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9680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6FA55-6D82-4BC0-83F7-BD47FC60637B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1D5D-CB11-4A7A-8DBD-14305D2DCA3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4478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39BF32-2131-4D51-9A7F-F83EA41F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41EA0-EA4A-4222-99D2-1B8132123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17D91-BCF8-4709-BD20-9908C3E0A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0FEA3-E8F5-476F-915C-EF0AD113183D}" type="datetimeFigureOut">
              <a:rPr lang="sr-Latn-RS" smtClean="0"/>
              <a:t>13.11.2024.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B5D25-CD4B-4BA0-90EF-059387AC7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D681B-2635-4DB0-A020-D7E7B2833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28D0F-3AA8-42AE-BA8F-B16DDA9E1E2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0428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hyperlink" Target="https://pixabay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althypeople.gov/2020/LHI/oralHealth.aspx" TargetMode="External"/><Relationship Id="rId5" Type="http://schemas.openxmlformats.org/officeDocument/2006/relationships/hyperlink" Target="https://www.who.int/news-room/fact-sheets/detail/oral-health" TargetMode="External"/><Relationship Id="rId4" Type="http://schemas.openxmlformats.org/officeDocument/2006/relationships/hyperlink" Target="http://ghdx.healthdata.org/gbd-results-too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382473" y="6005005"/>
            <a:ext cx="7471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1200" b="1" dirty="0"/>
              <a:t>Programski zadatak Posebnog programa u oblasti javnog zdravlja za APV u 2024. godini: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1200" b="1" dirty="0"/>
              <a:t>Unapređenje zdravstvene pismenosti populacije – „Znanjem do zdravih izbora“</a:t>
            </a:r>
            <a:endParaRPr lang="en-US" altLang="en-US" sz="1200" b="1" dirty="0"/>
          </a:p>
        </p:txBody>
      </p:sp>
      <p:sp>
        <p:nvSpPr>
          <p:cNvPr id="6" name="Naslov 1"/>
          <p:cNvSpPr>
            <a:spLocks noGrp="1"/>
          </p:cNvSpPr>
          <p:nvPr>
            <p:ph type="ctrTitle"/>
          </p:nvPr>
        </p:nvSpPr>
        <p:spPr>
          <a:xfrm>
            <a:off x="1507066" y="597723"/>
            <a:ext cx="9144000" cy="1734416"/>
          </a:xfrm>
        </p:spPr>
        <p:txBody>
          <a:bodyPr>
            <a:normAutofit fontScale="90000"/>
          </a:bodyPr>
          <a:lstStyle/>
          <a:p>
            <a:r>
              <a:rPr lang="sr-Latn-RS" sz="4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ZDRAVLJE USTA I ZUBA ODRASLOG STANOVNIŠTVA</a:t>
            </a:r>
            <a:br>
              <a:rPr lang="sr-Cyrl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211" y="1774104"/>
            <a:ext cx="5250538" cy="2999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241869-1CE8-4E4F-A86D-D925F1F67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5" y="13043"/>
            <a:ext cx="2048434" cy="1591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141A5F-C9A7-4E7E-9D2D-1BAAD424E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9402" y="151834"/>
            <a:ext cx="1872855" cy="7709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F400AC-8F3D-4F5B-A19D-980277231E1E}"/>
              </a:ext>
            </a:extLst>
          </p:cNvPr>
          <p:cNvSpPr txBox="1"/>
          <p:nvPr/>
        </p:nvSpPr>
        <p:spPr>
          <a:xfrm>
            <a:off x="3314700" y="4773335"/>
            <a:ext cx="5401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b="1" dirty="0"/>
              <a:t>Prof. dr Dušan Čanković</a:t>
            </a:r>
            <a:endParaRPr lang="en-US" altLang="en-US" sz="1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D17DC3-D352-40BD-BE3C-EAE86FF34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813" y="5267325"/>
            <a:ext cx="3725771" cy="7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63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9AAB5-F6E0-456C-99C4-DDE652E6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1" y="69622"/>
            <a:ext cx="10515600" cy="474460"/>
          </a:xfrm>
        </p:spPr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Literatura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1BB9D-C21E-4255-99AA-D4EBAB4E4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901" y="3070371"/>
            <a:ext cx="10388838" cy="2297950"/>
          </a:xfrm>
        </p:spPr>
        <p:txBody>
          <a:bodyPr/>
          <a:lstStyle/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B634F-C8B0-431A-BDA1-10B72C911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39" y="5267325"/>
            <a:ext cx="2048434" cy="1591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C26FB0-DD33-400B-AA83-17510760C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607" y="5714666"/>
            <a:ext cx="2182557" cy="688908"/>
          </a:xfrm>
          <a:prstGeom prst="rect">
            <a:avLst/>
          </a:prstGeom>
        </p:spPr>
      </p:pic>
      <p:sp>
        <p:nvSpPr>
          <p:cNvPr id="9" name="Okvir za tekst 8"/>
          <p:cNvSpPr txBox="1"/>
          <p:nvPr/>
        </p:nvSpPr>
        <p:spPr>
          <a:xfrm>
            <a:off x="606829" y="1097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kvir za tekst 10"/>
          <p:cNvSpPr txBox="1"/>
          <p:nvPr/>
        </p:nvSpPr>
        <p:spPr>
          <a:xfrm>
            <a:off x="298447" y="654804"/>
            <a:ext cx="1194596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Burden of Disease Collaborative Network. Global Burden of Disease Study 2019 (GBD 2019). </a:t>
            </a:r>
            <a:endParaRPr lang="sr-Latn-R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sr-Latn-R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Seattle: Institute of Health Metrics and Evaluation (IHME); 2020. Available from: </a:t>
            </a:r>
            <a:endParaRPr lang="sr-Latn-R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sr-Latn-R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http://ghdx.healthdata.org/gbd-results-tool</a:t>
            </a:r>
            <a:r>
              <a:rPr lang="sr-Latn-R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Health Organization. Oral health.</a:t>
            </a:r>
            <a:r>
              <a:rPr lang="sr-Cyrl-R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from:</a:t>
            </a:r>
            <a:endParaRPr lang="sr-Latn-R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sr-Latn-R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https://www.who.int/news-room/fact-sheets/detail/oral-health</a:t>
            </a:r>
            <a:r>
              <a:rPr lang="sr-Latn-R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endParaRPr kumimoji="0" lang="sr-Cyrl-R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sr-Cyrl-RS" i="1" dirty="0"/>
              <a:t>Ј</a:t>
            </a:r>
            <a:r>
              <a:rPr lang="sr-Latn-RS" i="1" dirty="0" err="1"/>
              <a:t>iang</a:t>
            </a:r>
            <a:r>
              <a:rPr lang="sr-Latn-RS" i="1" dirty="0"/>
              <a:t> X, </a:t>
            </a:r>
            <a:r>
              <a:rPr lang="sr-Latn-RS" i="1" dirty="0" err="1"/>
              <a:t>Wu</a:t>
            </a:r>
            <a:r>
              <a:rPr lang="sr-Latn-RS" i="1" dirty="0"/>
              <a:t> J, </a:t>
            </a:r>
            <a:r>
              <a:rPr lang="sr-Latn-RS" i="1" dirty="0" err="1"/>
              <a:t>Wang</a:t>
            </a:r>
            <a:r>
              <a:rPr lang="sr-Latn-RS" i="1" dirty="0"/>
              <a:t> J, Huang R. </a:t>
            </a:r>
            <a:r>
              <a:rPr lang="sr-Latn-RS" dirty="0" err="1"/>
              <a:t>Tobacco</a:t>
            </a:r>
            <a:r>
              <a:rPr lang="sr-Latn-RS" dirty="0"/>
              <a:t> </a:t>
            </a:r>
            <a:r>
              <a:rPr lang="sr-Latn-RS" dirty="0" err="1"/>
              <a:t>and</a:t>
            </a:r>
            <a:r>
              <a:rPr lang="sr-Latn-RS" dirty="0"/>
              <a:t> </a:t>
            </a:r>
            <a:r>
              <a:rPr lang="sr-Latn-RS" dirty="0" err="1"/>
              <a:t>oral</a:t>
            </a:r>
            <a:r>
              <a:rPr lang="sr-Latn-RS" dirty="0"/>
              <a:t> </a:t>
            </a:r>
            <a:r>
              <a:rPr lang="sr-Latn-RS" dirty="0" err="1"/>
              <a:t>squamous</a:t>
            </a:r>
            <a:r>
              <a:rPr lang="sr-Latn-RS" dirty="0"/>
              <a:t> </a:t>
            </a:r>
            <a:r>
              <a:rPr lang="sr-Latn-RS" dirty="0" err="1"/>
              <a:t>cell</a:t>
            </a:r>
            <a:r>
              <a:rPr lang="sr-Latn-RS" dirty="0"/>
              <a:t> </a:t>
            </a:r>
            <a:r>
              <a:rPr lang="sr-Latn-RS" dirty="0" err="1"/>
              <a:t>carcinoma</a:t>
            </a:r>
            <a:r>
              <a:rPr lang="sr-Latn-RS" dirty="0"/>
              <a:t>: A </a:t>
            </a:r>
            <a:r>
              <a:rPr lang="sr-Latn-RS" dirty="0" err="1"/>
              <a:t>review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</a:t>
            </a:r>
            <a:r>
              <a:rPr lang="sr-Latn-RS" dirty="0" err="1"/>
              <a:t>carcinogenic</a:t>
            </a:r>
            <a:r>
              <a:rPr lang="sr-Latn-RS" dirty="0"/>
              <a:t> </a:t>
            </a:r>
            <a:r>
              <a:rPr lang="sr-Latn-RS" dirty="0" err="1"/>
              <a:t>pathways</a:t>
            </a:r>
            <a:r>
              <a:rPr lang="sr-Latn-RS" dirty="0"/>
              <a:t>. </a:t>
            </a:r>
            <a:r>
              <a:rPr lang="sr-Cyrl-RS" dirty="0"/>
              <a:t> </a:t>
            </a:r>
          </a:p>
          <a:p>
            <a:pPr lvl="0">
              <a:defRPr/>
            </a:pPr>
            <a:r>
              <a:rPr lang="sr-Cyrl-RS" dirty="0"/>
              <a:t>     </a:t>
            </a:r>
            <a:r>
              <a:rPr lang="sr-Latn-RS" dirty="0" err="1"/>
              <a:t>Tob</a:t>
            </a:r>
            <a:r>
              <a:rPr lang="sr-Latn-RS" dirty="0"/>
              <a:t> </a:t>
            </a:r>
            <a:r>
              <a:rPr lang="sr-Latn-RS" dirty="0" err="1"/>
              <a:t>Induc</a:t>
            </a:r>
            <a:r>
              <a:rPr lang="sr-Latn-RS" dirty="0"/>
              <a:t> Dis 2019; 17: 29. </a:t>
            </a:r>
            <a:endParaRPr lang="sr-Cyrl-RS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sr-Latn-RS" i="1" dirty="0" err="1"/>
              <a:t>Souto</a:t>
            </a:r>
            <a:r>
              <a:rPr lang="sr-Latn-RS" i="1" dirty="0"/>
              <a:t> MLS, </a:t>
            </a:r>
            <a:r>
              <a:rPr lang="sr-Latn-RS" i="1" dirty="0" err="1"/>
              <a:t>Rovai</a:t>
            </a:r>
            <a:r>
              <a:rPr lang="sr-Latn-RS" i="1" dirty="0"/>
              <a:t> ES, </a:t>
            </a:r>
            <a:r>
              <a:rPr lang="sr-Latn-RS" i="1" dirty="0" err="1"/>
              <a:t>Villar</a:t>
            </a:r>
            <a:r>
              <a:rPr lang="sr-Latn-RS" i="1" dirty="0"/>
              <a:t> CC, </a:t>
            </a:r>
            <a:r>
              <a:rPr lang="sr-Latn-RS" i="1" dirty="0" err="1"/>
              <a:t>Braga</a:t>
            </a:r>
            <a:r>
              <a:rPr lang="sr-Latn-RS" i="1" dirty="0"/>
              <a:t> MM, </a:t>
            </a:r>
            <a:r>
              <a:rPr lang="sr-Latn-RS" i="1" dirty="0" err="1"/>
              <a:t>Pannuti</a:t>
            </a:r>
            <a:r>
              <a:rPr lang="sr-Latn-RS" i="1" dirty="0"/>
              <a:t> CM</a:t>
            </a:r>
            <a:r>
              <a:rPr lang="sr-Latn-RS" dirty="0"/>
              <a:t>. </a:t>
            </a:r>
            <a:r>
              <a:rPr lang="sr-Latn-RS" dirty="0" err="1"/>
              <a:t>Effect</a:t>
            </a:r>
            <a:r>
              <a:rPr lang="sr-Latn-RS" dirty="0"/>
              <a:t> </a:t>
            </a:r>
            <a:r>
              <a:rPr lang="sr-Latn-RS" dirty="0" err="1"/>
              <a:t>of</a:t>
            </a:r>
            <a:r>
              <a:rPr lang="sr-Latn-RS" dirty="0"/>
              <a:t> smoking </a:t>
            </a:r>
            <a:r>
              <a:rPr lang="sr-Latn-RS" dirty="0" err="1"/>
              <a:t>cessation</a:t>
            </a:r>
            <a:r>
              <a:rPr lang="sr-Latn-RS" dirty="0"/>
              <a:t> on </a:t>
            </a:r>
            <a:r>
              <a:rPr lang="sr-Latn-RS" dirty="0" err="1"/>
              <a:t>tooth</a:t>
            </a:r>
            <a:r>
              <a:rPr lang="sr-Latn-RS" dirty="0"/>
              <a:t> </a:t>
            </a:r>
            <a:r>
              <a:rPr lang="sr-Latn-RS" dirty="0" err="1"/>
              <a:t>loss</a:t>
            </a:r>
            <a:r>
              <a:rPr lang="sr-Latn-RS" dirty="0"/>
              <a:t>: a </a:t>
            </a:r>
            <a:r>
              <a:rPr lang="sr-Latn-RS" dirty="0" err="1"/>
              <a:t>systematic</a:t>
            </a:r>
            <a:r>
              <a:rPr lang="sr-Latn-RS" dirty="0"/>
              <a:t> </a:t>
            </a:r>
            <a:r>
              <a:rPr lang="sr-Latn-RS" dirty="0" err="1"/>
              <a:t>review</a:t>
            </a:r>
            <a:r>
              <a:rPr lang="sr-Latn-RS" dirty="0"/>
              <a:t> </a:t>
            </a:r>
            <a:r>
              <a:rPr lang="sr-Latn-RS" dirty="0" err="1"/>
              <a:t>with</a:t>
            </a:r>
            <a:r>
              <a:rPr lang="sr-Latn-RS" dirty="0"/>
              <a:t> </a:t>
            </a:r>
            <a:endParaRPr lang="sr-Cyrl-RS" dirty="0"/>
          </a:p>
          <a:p>
            <a:pPr lvl="0">
              <a:defRPr/>
            </a:pPr>
            <a:r>
              <a:rPr lang="sr-Cyrl-RS" dirty="0"/>
              <a:t>      </a:t>
            </a:r>
            <a:r>
              <a:rPr lang="sr-Latn-RS" dirty="0"/>
              <a:t>meta-</a:t>
            </a:r>
            <a:r>
              <a:rPr lang="sr-Latn-RS" dirty="0" err="1"/>
              <a:t>analysis</a:t>
            </a:r>
            <a:r>
              <a:rPr lang="sr-Latn-RS" dirty="0"/>
              <a:t>. BMC </a:t>
            </a:r>
            <a:r>
              <a:rPr lang="sr-Latn-RS" dirty="0" err="1"/>
              <a:t>Oral</a:t>
            </a:r>
            <a:r>
              <a:rPr lang="sr-Latn-RS" dirty="0"/>
              <a:t> </a:t>
            </a:r>
            <a:r>
              <a:rPr lang="sr-Latn-RS" dirty="0" err="1"/>
              <a:t>Health</a:t>
            </a:r>
            <a:r>
              <a:rPr lang="sr-Latn-RS" dirty="0"/>
              <a:t> 2019; 19(1): 245. </a:t>
            </a:r>
            <a:endParaRPr lang="sr-Cyrl-RS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i="1" dirty="0" err="1"/>
              <a:t>Lutfiyya</a:t>
            </a:r>
            <a:r>
              <a:rPr lang="en-US" i="1" dirty="0"/>
              <a:t> MN, Gross AJ, </a:t>
            </a:r>
            <a:r>
              <a:rPr lang="en-US" i="1" dirty="0" err="1"/>
              <a:t>Soffe</a:t>
            </a:r>
            <a:r>
              <a:rPr lang="en-US" i="1" dirty="0"/>
              <a:t> B, </a:t>
            </a:r>
            <a:r>
              <a:rPr lang="en-US" i="1" dirty="0" err="1"/>
              <a:t>Lipsky</a:t>
            </a:r>
            <a:r>
              <a:rPr lang="en-US" i="1" dirty="0"/>
              <a:t> MS. </a:t>
            </a:r>
            <a:r>
              <a:rPr lang="en-US" dirty="0"/>
              <a:t>Dental care </a:t>
            </a:r>
            <a:r>
              <a:rPr lang="en-US" dirty="0" err="1"/>
              <a:t>utiliza-tion</a:t>
            </a:r>
            <a:r>
              <a:rPr lang="en-US" dirty="0"/>
              <a:t>: examining the associations between health services </a:t>
            </a:r>
            <a:endParaRPr lang="sr-Latn-RS" dirty="0"/>
          </a:p>
          <a:p>
            <a:pPr lvl="0">
              <a:defRPr/>
            </a:pPr>
            <a:r>
              <a:rPr lang="sr-Latn-RS" dirty="0"/>
              <a:t>     </a:t>
            </a:r>
            <a:r>
              <a:rPr lang="en-US" dirty="0"/>
              <a:t>deficits </a:t>
            </a:r>
            <a:endParaRPr lang="sr-Cyrl-RS" dirty="0"/>
          </a:p>
          <a:p>
            <a:pPr lvl="0">
              <a:defRPr/>
            </a:pPr>
            <a:r>
              <a:rPr lang="sr-Cyrl-RS" dirty="0"/>
              <a:t>     </a:t>
            </a:r>
            <a:r>
              <a:rPr lang="en-US" dirty="0"/>
              <a:t>and not having a dental visit in past 12 months. BMC Pub-</a:t>
            </a:r>
            <a:r>
              <a:rPr lang="en-US" dirty="0" err="1"/>
              <a:t>lic</a:t>
            </a:r>
            <a:r>
              <a:rPr lang="en-US" dirty="0"/>
              <a:t> Health 2019; 19(1): 265.</a:t>
            </a:r>
            <a:endParaRPr lang="sr-Cyrl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Department of Health and Human Services (US). </a:t>
            </a:r>
            <a:r>
              <a:rPr lang="en-US" dirty="0"/>
              <a:t>Healthy people 2020. Leading Health Indicators. </a:t>
            </a:r>
            <a:endParaRPr lang="sr-Cyrl-RS" dirty="0"/>
          </a:p>
          <a:p>
            <a:r>
              <a:rPr lang="sr-Cyrl-RS" dirty="0"/>
              <a:t>     </a:t>
            </a:r>
            <a:r>
              <a:rPr lang="en-US" dirty="0"/>
              <a:t>Available from: </a:t>
            </a:r>
            <a:r>
              <a:rPr lang="en-US" dirty="0">
                <a:hlinkClick r:id="rId6"/>
              </a:rPr>
              <a:t>http://www.healthypeople.gov/2020/LHI/oralHealth.aspx</a:t>
            </a:r>
            <a:r>
              <a:rPr lang="en-US" dirty="0"/>
              <a:t>.</a:t>
            </a:r>
            <a:r>
              <a:rPr lang="sr-Cyrl-RS" dirty="0"/>
              <a:t> </a:t>
            </a:r>
            <a:endParaRPr lang="sr-Latn-RS" dirty="0"/>
          </a:p>
          <a:p>
            <a:r>
              <a:rPr lang="en-US" dirty="0"/>
              <a:t> </a:t>
            </a:r>
          </a:p>
          <a:p>
            <a:pPr>
              <a:defRPr/>
            </a:pPr>
            <a:r>
              <a:rPr kumimoji="0" lang="sr-Latn-R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lang="sr-Latn-RS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U prezentaciji su korišćene slike iz publikacija Instituta za javno zdravlje Vojvodine i iz sledećih </a:t>
            </a:r>
          </a:p>
          <a:p>
            <a:pPr>
              <a:defRPr/>
            </a:pPr>
            <a:r>
              <a:rPr lang="sr-Latn-RS" dirty="0">
                <a:solidFill>
                  <a:schemeClr val="accent5"/>
                </a:solidFill>
                <a:latin typeface="Calibri" panose="020F0502020204030204" pitchFamily="34" charset="0"/>
              </a:rPr>
              <a:t>     </a:t>
            </a:r>
            <a:r>
              <a:rPr lang="sr-Latn-RS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</a:rPr>
              <a:t>izvora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 tooltip="https://pixab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kumimoji="0" lang="sr-Cyrl-RS" b="0" i="0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 tooltip="https://pixab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 tooltip="https://pixab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kumimoji="0" lang="ru-RU" b="0" i="0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 tooltip="https://pixab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kumimoji="0" lang="en-US" b="0" i="0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 tooltip="https://pixab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kumimoji="0" lang="ru-RU" b="0" i="0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 tooltip="https://pixab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 tooltip="https://pixab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kumimoji="0" lang="ru-RU" b="0" i="0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 tooltip="https://pixab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kumimoji="0" lang="en-US" b="0" i="0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922804" y="5997538"/>
            <a:ext cx="826378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sr-Latn-R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Programski zadatak Posebnog programa u oblasti javnog zdravlja za APV u 2024. godini:</a:t>
            </a:r>
            <a:endParaRPr lang="sr-Latn-RS" sz="1600" dirty="0">
              <a:solidFill>
                <a:srgbClr val="52525B"/>
              </a:solidFill>
              <a:latin typeface="-apple-system"/>
            </a:endParaRPr>
          </a:p>
          <a:p>
            <a:pPr algn="ctr">
              <a:spcBef>
                <a:spcPts val="0"/>
              </a:spcBef>
              <a:buNone/>
            </a:pPr>
            <a:r>
              <a:rPr lang="sr-Latn-R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Unapređenje zdravstvene pismenosti populacije – „Znanjem do zdravih izbora“ </a:t>
            </a:r>
            <a:endParaRPr lang="sr-Latn-RS" sz="1600" dirty="0">
              <a:solidFill>
                <a:srgbClr val="52525B"/>
              </a:solidFill>
              <a:latin typeface="-apple-system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7FDB8A-8F53-4DAB-9D3F-A8104EC2CE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0813" y="5267325"/>
            <a:ext cx="3725771" cy="7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3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9F11-3C52-4BBA-944C-E7B6F018E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458"/>
            <a:ext cx="10515600" cy="993158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PREPORUKE ZA DOBRO ORALNO ZDRAVLJE: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DACCA-180D-4780-8838-DDBF24529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8639"/>
            <a:ext cx="10730593" cy="4625589"/>
          </a:xfrm>
        </p:spPr>
        <p:txBody>
          <a:bodyPr>
            <a:normAutofit/>
          </a:bodyPr>
          <a:lstStyle/>
          <a:p>
            <a:r>
              <a:rPr lang="sr-Latn-RS" dirty="0"/>
              <a:t>REDOVNO, PRAVILNO I DOVOLJNO DUGO PRATI ZUBE</a:t>
            </a:r>
          </a:p>
          <a:p>
            <a:endParaRPr lang="sr-Latn-RS" dirty="0"/>
          </a:p>
          <a:p>
            <a:r>
              <a:rPr lang="sr-Latn-RS" dirty="0"/>
              <a:t>REDOVNO POSEĆIVATI SVOG IZABRANOG STOMATOLOGA</a:t>
            </a:r>
          </a:p>
          <a:p>
            <a:endParaRPr lang="sr-Latn-RS" dirty="0"/>
          </a:p>
          <a:p>
            <a:r>
              <a:rPr lang="sr-Latn-RS" dirty="0"/>
              <a:t>REDOVNO SPROVODITI SAMOPREGLED USNE DUPLJE</a:t>
            </a:r>
          </a:p>
          <a:p>
            <a:endParaRPr lang="sr-Latn-RS" dirty="0"/>
          </a:p>
          <a:p>
            <a:r>
              <a:rPr lang="sr-Latn-RS" dirty="0"/>
              <a:t>PRESTANAK UPOTREBE DUVANSKIH PROIZVODA</a:t>
            </a:r>
          </a:p>
          <a:p>
            <a:endParaRPr lang="sr-Latn-RS" dirty="0"/>
          </a:p>
          <a:p>
            <a:r>
              <a:rPr lang="sr-Latn-RS" dirty="0"/>
              <a:t>PRAVILNA ISHRANA</a:t>
            </a:r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0308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8629A-5A6E-4E67-AEA3-5ADF1212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572"/>
            <a:ext cx="10515600" cy="726828"/>
          </a:xfrm>
        </p:spPr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ORALNA HIGIJENA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BF235-6C03-4474-BE26-394FE89F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99"/>
            <a:ext cx="11253186" cy="5325023"/>
          </a:xfrm>
        </p:spPr>
        <p:txBody>
          <a:bodyPr>
            <a:normAutofit lnSpcReduction="10000"/>
          </a:bodyPr>
          <a:lstStyle/>
          <a:p>
            <a:r>
              <a:rPr lang="sr-Latn-RS" dirty="0"/>
              <a:t>ZUBE TREBA PRATI SVAKODNEVNO ILI PROTEZU</a:t>
            </a:r>
          </a:p>
          <a:p>
            <a:endParaRPr lang="sr-Latn-RS" dirty="0"/>
          </a:p>
          <a:p>
            <a:r>
              <a:rPr lang="sr-Latn-RS" dirty="0"/>
              <a:t>ZUBE TREBA PRATI NAJMANJE 2 X DNEVNO (UJUTRU I UVEČE)</a:t>
            </a:r>
          </a:p>
          <a:p>
            <a:endParaRPr lang="sr-Latn-RS" dirty="0"/>
          </a:p>
          <a:p>
            <a:r>
              <a:rPr lang="sr-Latn-RS" dirty="0"/>
              <a:t>ZUBE TREBA PRATI U TRAJANJU OD NAJMANJE 3 MINUTA</a:t>
            </a:r>
          </a:p>
          <a:p>
            <a:endParaRPr lang="sr-Latn-RS" dirty="0"/>
          </a:p>
          <a:p>
            <a:r>
              <a:rPr lang="sr-Latn-RS" dirty="0"/>
              <a:t>ZUBE TREBA PRATI PRAVILNO (GORNJE ZUBE OD GORE NA DOLE, DONJE ZUBE OD DOLE NA GORE, OPRATI GRIZNE POVRŠINE I JEZIK</a:t>
            </a:r>
          </a:p>
          <a:p>
            <a:endParaRPr lang="sr-Latn-RS" dirty="0"/>
          </a:p>
          <a:p>
            <a:r>
              <a:rPr lang="sr-Latn-RS" dirty="0"/>
              <a:t>ZUBE TREBA PRATI ČETKICOM I PASTOM ZA ZUBE SA FLUOROM, PREPORUČUJE SE UPOTREBA ZUBNOG KONCA I INTERDENTALNE ČETKICE</a:t>
            </a:r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Latn-RS" dirty="0"/>
          </a:p>
          <a:p>
            <a:endParaRPr lang="sr-Latn-RS" dirty="0"/>
          </a:p>
          <a:p>
            <a:endParaRPr lang="sr-Cyrl-RS" dirty="0"/>
          </a:p>
          <a:p>
            <a:endParaRPr lang="sr-Cyrl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0877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6F77-BA59-4B8B-A709-C1855766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691"/>
            <a:ext cx="10515600" cy="565603"/>
          </a:xfrm>
        </p:spPr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Tehnike pravilnog pranja zuba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00" y="1000125"/>
            <a:ext cx="2026783" cy="270237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67" y="1000125"/>
            <a:ext cx="2026783" cy="270237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0" y="4016827"/>
            <a:ext cx="2026783" cy="270237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27" y="3992334"/>
            <a:ext cx="2063523" cy="275136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2"/>
          <a:stretch/>
        </p:blipFill>
        <p:spPr>
          <a:xfrm>
            <a:off x="8368034" y="981756"/>
            <a:ext cx="1852971" cy="273911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034" y="3992334"/>
            <a:ext cx="2005693" cy="267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2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8D01F-2C8E-472B-BFB3-988A8FBB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061"/>
            <a:ext cx="10515600" cy="931015"/>
          </a:xfrm>
        </p:spPr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REDOVNE POSETE STOMATOLOGU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5FE69-90B3-4742-8EE5-10E137F4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220" y="1337352"/>
            <a:ext cx="10986858" cy="4814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b="1" dirty="0"/>
              <a:t>  PREVENTIVNI PREGLED NAJMANJE 1 GODIŠNJE</a:t>
            </a:r>
          </a:p>
          <a:p>
            <a:endParaRPr lang="sr-Latn-RS" dirty="0"/>
          </a:p>
          <a:p>
            <a:r>
              <a:rPr lang="sr-Latn-RS" dirty="0"/>
              <a:t>Za lica od 20 do navršene 26 godine života ZA VREME VISOKOŠKOLSKOG OBRAZOVANJA o trošku Republičkog fonda za zdravstveno osiguranje (RFZO)</a:t>
            </a:r>
          </a:p>
          <a:p>
            <a:r>
              <a:rPr lang="sr-Latn-RS" dirty="0"/>
              <a:t>Za TRUDNICE prvi, drugi i treći trimestar - u svakom trimestru preporučuje se po 1 poseta stomatologu o trošku Republičkog fonda za zdravstveno osiguranje (RFZO)</a:t>
            </a:r>
          </a:p>
          <a:p>
            <a:r>
              <a:rPr lang="sr-Latn-RS" dirty="0"/>
              <a:t>Za PORODILJE preporučuje se 1 poseta stomatologu o trošku Republičkog fonda za zdravstveno osiguranje (RFZO)</a:t>
            </a:r>
            <a:endParaRPr lang="ru-RU" dirty="0"/>
          </a:p>
          <a:p>
            <a:pPr>
              <a:buFontTx/>
              <a:buChar char="-"/>
            </a:pPr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2422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4832"/>
          </a:xfrm>
        </p:spPr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REDOVNE POSETE STOMATOLOGU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PREPORUKA I NA SVAKIH 6 MESECI POSETITI STOMATOLOGA</a:t>
            </a:r>
          </a:p>
          <a:p>
            <a:endParaRPr lang="sr-Latn-RS" dirty="0"/>
          </a:p>
          <a:p>
            <a:r>
              <a:rPr lang="sr-Latn-RS" dirty="0"/>
              <a:t>UKOLIKO PRIMETITE NEKE PROMENE U USNOJ DUPLJI ILI IMATE BOL, TREBA SE ODMAH JAVITI STOMATOLOGU</a:t>
            </a:r>
          </a:p>
          <a:p>
            <a:endParaRPr lang="sr-Latn-RS" dirty="0"/>
          </a:p>
          <a:p>
            <a:r>
              <a:rPr lang="sr-Latn-RS" dirty="0"/>
              <a:t>REDOVNA I PRAVILNA ORALNA HIGIJENA SPREČAVA RAZVOJ NAJČEŠĆIH OBOLJENJA USTA I ZUBA, TO SU KARIJES I  PARADONTOPATIJA (OBOLJENJE DESNI)</a:t>
            </a:r>
          </a:p>
        </p:txBody>
      </p:sp>
    </p:spTree>
    <p:extLst>
      <p:ext uri="{BB962C8B-B14F-4D97-AF65-F5344CB8AC3E}">
        <p14:creationId xmlns:p14="http://schemas.microsoft.com/office/powerpoint/2010/main" val="150399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1F73-AF1C-40AF-8D79-2074F3C06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72"/>
            <a:ext cx="10515600" cy="823057"/>
          </a:xfrm>
        </p:spPr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SAMOPREGLED USNE DUPLJE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090BC-684B-40FF-80BF-4A577BC38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066"/>
            <a:ext cx="11146654" cy="4912526"/>
          </a:xfrm>
        </p:spPr>
        <p:txBody>
          <a:bodyPr>
            <a:normAutofit/>
          </a:bodyPr>
          <a:lstStyle/>
          <a:p>
            <a:r>
              <a:rPr lang="sr-Latn-RS" dirty="0"/>
              <a:t>JEDNOSTAVAN</a:t>
            </a:r>
          </a:p>
          <a:p>
            <a:endParaRPr lang="sr-Latn-RS" dirty="0"/>
          </a:p>
          <a:p>
            <a:r>
              <a:rPr lang="sr-Latn-RS" dirty="0"/>
              <a:t>POTREBNI SAMO OGLEDALO I DOBRO OSVETLJENJE</a:t>
            </a:r>
          </a:p>
          <a:p>
            <a:endParaRPr lang="sr-Latn-RS" dirty="0"/>
          </a:p>
          <a:p>
            <a:r>
              <a:rPr lang="sr-Latn-RS" dirty="0"/>
              <a:t>PRILIKOM SAMOPREGLEDA TREBA PREGLEDATI: JEZIK (GORNJU, DONJU I BOČNE STRANE); UNUTRAŠNJU STRANU OBRAZA; DESNI; NEPCE I ZUBE </a:t>
            </a:r>
          </a:p>
          <a:p>
            <a:endParaRPr lang="sr-Latn-RS" dirty="0"/>
          </a:p>
          <a:p>
            <a:r>
              <a:rPr lang="sr-Latn-RS" dirty="0"/>
              <a:t>UKOLIKO PRIMETITE BILO KAKVU PROMENU, NE MORA BITI BOLNA, POTREBNO JE JAVITI SE IZABRANOM STOMATOLOGU ILI STOMATOLOGU KOJI JE SPECIJALISTA ZA BOLESTI USTA I ZUBA</a:t>
            </a:r>
            <a:endParaRPr lang="sr-Cyrl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0620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304AF-C864-4E4F-AA96-3AB7FFCC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362"/>
            <a:ext cx="10515600" cy="810531"/>
          </a:xfrm>
        </p:spPr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PRESTANAK UPOTREBE DUVANSKIH PROIZVODA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9D38A-7124-441F-8624-59689594F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040"/>
            <a:ext cx="6950529" cy="4351338"/>
          </a:xfrm>
        </p:spPr>
        <p:txBody>
          <a:bodyPr/>
          <a:lstStyle/>
          <a:p>
            <a:r>
              <a:rPr lang="sr-Latn-RS" dirty="0"/>
              <a:t>PUŠENJE JE VODEĆI FAKTOR RIZIKA ZA POJAVU BOLESTI USTA I ZUBA, DESNI I JEZIKA, KAO ŠTO SU:</a:t>
            </a:r>
          </a:p>
          <a:p>
            <a:r>
              <a:rPr lang="sr-Latn-RS" dirty="0"/>
              <a:t>   - KARIJES</a:t>
            </a:r>
          </a:p>
          <a:p>
            <a:r>
              <a:rPr lang="sr-Latn-RS" dirty="0"/>
              <a:t>   - PARODONTOPATIJA</a:t>
            </a:r>
          </a:p>
          <a:p>
            <a:r>
              <a:rPr lang="sr-Latn-RS" dirty="0"/>
              <a:t>   - RAK JEZIKA I USNE DUPLJE</a:t>
            </a:r>
          </a:p>
          <a:p>
            <a:r>
              <a:rPr lang="sr-Latn-RS" dirty="0"/>
              <a:t>   - PREBOJENOST ZUBA</a:t>
            </a:r>
          </a:p>
          <a:p>
            <a:r>
              <a:rPr lang="sr-Latn-RS" dirty="0"/>
              <a:t>   - GUBITAK ZUBA (EDENTULIZAM)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979" y="1548040"/>
            <a:ext cx="3763736" cy="37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0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BFE02-687A-4C3A-939A-FCBB0A562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417"/>
            <a:ext cx="10515600" cy="762339"/>
          </a:xfrm>
        </p:spPr>
        <p:txBody>
          <a:bodyPr>
            <a:normAutofit/>
          </a:bodyPr>
          <a:lstStyle/>
          <a:p>
            <a:r>
              <a:rPr lang="sr-Latn-RS" sz="4000" b="1" dirty="0">
                <a:solidFill>
                  <a:srgbClr val="FF0000"/>
                </a:solidFill>
              </a:rPr>
              <a:t>PRAVILNA ISHRANA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11323-6923-4FA7-9D0B-EC6B6ADA5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4" y="1038127"/>
            <a:ext cx="10515600" cy="4840159"/>
          </a:xfrm>
        </p:spPr>
        <p:txBody>
          <a:bodyPr>
            <a:normAutofit/>
          </a:bodyPr>
          <a:lstStyle/>
          <a:p>
            <a:r>
              <a:rPr lang="sr-Latn-RS" dirty="0"/>
              <a:t>ŠTO VEĆI UNOS:</a:t>
            </a:r>
          </a:p>
          <a:p>
            <a:pPr marL="0" indent="0">
              <a:buNone/>
            </a:pPr>
            <a:r>
              <a:rPr lang="sr-Latn-RS" dirty="0"/>
              <a:t>  - VOĆA</a:t>
            </a:r>
          </a:p>
          <a:p>
            <a:pPr marL="0" indent="0">
              <a:buNone/>
            </a:pPr>
            <a:r>
              <a:rPr lang="sr-Latn-RS" dirty="0"/>
              <a:t>  - POVRĆA</a:t>
            </a:r>
          </a:p>
          <a:p>
            <a:pPr marL="0" indent="0">
              <a:buNone/>
            </a:pPr>
            <a:r>
              <a:rPr lang="sr-Latn-RS" dirty="0"/>
              <a:t>  - MLEČNIH PROIZVODA</a:t>
            </a:r>
          </a:p>
          <a:p>
            <a:pPr>
              <a:buFontTx/>
              <a:buChar char="-"/>
            </a:pPr>
            <a:endParaRPr lang="sr-Latn-RS" dirty="0"/>
          </a:p>
          <a:p>
            <a:r>
              <a:rPr lang="sr-Latn-RS" dirty="0"/>
              <a:t>SMANJITI UNOS:</a:t>
            </a:r>
          </a:p>
          <a:p>
            <a:pPr marL="0" indent="0">
              <a:buNone/>
            </a:pPr>
            <a:r>
              <a:rPr lang="sr-Latn-RS" dirty="0"/>
              <a:t>  - SLATKIŠA</a:t>
            </a:r>
          </a:p>
          <a:p>
            <a:pPr marL="0" indent="0">
              <a:buNone/>
            </a:pPr>
            <a:r>
              <a:rPr lang="sr-Latn-RS" dirty="0"/>
              <a:t>  - GRICKALICA</a:t>
            </a:r>
          </a:p>
          <a:p>
            <a:pPr marL="0" indent="0">
              <a:buNone/>
            </a:pPr>
            <a:r>
              <a:rPr lang="sr-Latn-RS" dirty="0"/>
              <a:t>  - ZASLAĐENIH BEZALKOHOLNIH NAPITAKA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4" y="1038127"/>
            <a:ext cx="5465990" cy="364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58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688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Wingdings</vt:lpstr>
      <vt:lpstr>Office tema</vt:lpstr>
      <vt:lpstr>Office Theme</vt:lpstr>
      <vt:lpstr>ZDRAVLJE USTA I ZUBA ODRASLOG STANOVNIŠTVA </vt:lpstr>
      <vt:lpstr>PREPORUKE ZA DOBRO ORALNO ZDRAVLJE:</vt:lpstr>
      <vt:lpstr>ORALNA HIGIJENA</vt:lpstr>
      <vt:lpstr>Tehnike pravilnog pranja zuba</vt:lpstr>
      <vt:lpstr>REDOVNE POSETE STOMATOLOGU</vt:lpstr>
      <vt:lpstr>REDOVNE POSETE STOMATOLOGU</vt:lpstr>
      <vt:lpstr>SAMOPREGLED USNE DUPLJE</vt:lpstr>
      <vt:lpstr>PRESTANAK UPOTREBE DUVANSKIH PROIZVODA</vt:lpstr>
      <vt:lpstr>PRAVILNA ISHRANA</vt:lpstr>
      <vt:lpstr>Literatura</vt:lpstr>
    </vt:vector>
  </TitlesOfParts>
  <Company>Institut za javno zdravlje Vojvodine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ЗДРАВЉЕ УСТА И ЗУБА ОДРАСЛОГ СТАНОВНИШТВА</dc:title>
  <dc:creator>Dušan Čanković</dc:creator>
  <cp:lastModifiedBy>Korisnik</cp:lastModifiedBy>
  <cp:revision>36</cp:revision>
  <dcterms:created xsi:type="dcterms:W3CDTF">2024-04-04T05:05:17Z</dcterms:created>
  <dcterms:modified xsi:type="dcterms:W3CDTF">2024-11-13T06:58:13Z</dcterms:modified>
</cp:coreProperties>
</file>